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62" r:id="rId3"/>
    <p:sldId id="260" r:id="rId4"/>
    <p:sldId id="259" r:id="rId5"/>
    <p:sldId id="261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FF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8" d="100"/>
          <a:sy n="88" d="100"/>
        </p:scale>
        <p:origin x="96" y="4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F2653D-FC1B-4477-8483-A696B151475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87B9972-718D-4B91-A013-AFA315D959E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DAB7F9-DDA8-44DD-8338-6050959D3F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1B642-6700-4222-A626-9D084D7299C7}" type="datetimeFigureOut">
              <a:rPr lang="en-US" smtClean="0"/>
              <a:t>08/27/2020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094E28-28F9-4ECD-88BF-8CC28C20DB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8877BD-CDFA-4B90-8997-6E7246EDE0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5439C-529D-425D-8CAC-1F068C37A2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67368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4A5564-F153-46A1-BF24-813C74F4F7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A3C91AE-F9E1-45BB-AA4F-9EBA7DCD3F3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AC3849-C5C6-46C8-82D8-FA88D06834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1B642-6700-4222-A626-9D084D7299C7}" type="datetimeFigureOut">
              <a:rPr lang="en-US" smtClean="0"/>
              <a:t>08/27/2020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283D64-1871-4EC7-A1B8-0A268608DF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0809D24-D0B4-40DD-8340-EEF51E4834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5439C-529D-425D-8CAC-1F068C37A2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24055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BB3715D-B456-4F66-A22B-7E25538D7FD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4FFF434-3BDF-47BA-B07F-09263668365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C66281-3B3A-4F27-B85A-C206690ABC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1B642-6700-4222-A626-9D084D7299C7}" type="datetimeFigureOut">
              <a:rPr lang="en-US" smtClean="0"/>
              <a:t>08/27/2020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A519BD-56F4-4F8F-B099-FBCD50FAE8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8F43CE-088E-4986-A550-89B6E39652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5439C-529D-425D-8CAC-1F068C37A2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99547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606B39-2C75-47A5-B42F-2C15880A7B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F4686C-34FC-4633-893B-BD789F4366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DA4853-AFEA-4631-9474-24D8C98B3E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1B642-6700-4222-A626-9D084D7299C7}" type="datetimeFigureOut">
              <a:rPr lang="en-US" smtClean="0"/>
              <a:t>08/27/2020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C8F69D-78FF-4CCE-BDF4-FDF23C4158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FD5F40-1441-42AA-9F0E-7DE3CC4124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5439C-529D-425D-8CAC-1F068C37A2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93910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8A5AF-13C4-4E2C-B270-425E4C1EA7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E8CC54-B846-490B-A2CA-03D7F6174DB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9C0C2C-434E-41B3-8335-4FEC3DF467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1B642-6700-4222-A626-9D084D7299C7}" type="datetimeFigureOut">
              <a:rPr lang="en-US" smtClean="0"/>
              <a:t>08/27/2020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18D599-8331-4E8A-808F-962E0D3BA5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3C4F68-15B6-4091-93AA-23A27FC782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5439C-529D-425D-8CAC-1F068C37A2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7497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AE7C16-6B1B-4CDA-A245-3915B68CB6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D74882-94CD-49B7-9CE8-B915027CA39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2F3232B-C665-479D-ABD5-0E80288EA1A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3FBE8F5-93AA-4FC3-89B3-B66A518DFB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1B642-6700-4222-A626-9D084D7299C7}" type="datetimeFigureOut">
              <a:rPr lang="en-US" smtClean="0"/>
              <a:t>08/27/2020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694DE2C-57F3-41B4-844B-59479CE891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0BD37FE-60A6-4980-AFF6-1B76D7B49A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5439C-529D-425D-8CAC-1F068C37A2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11442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C2AA7B-FA49-467E-B4AE-5B7FC0EA81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395B59B-AC7D-4D2B-A7D5-5FDFA5CC2B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7273BF7-1913-40B9-AAF8-EB299FB987F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440BD79-07FD-4134-9E59-87EBE882AD1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6BCB1CD-E545-4949-B04C-265C63666CD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21E73AF-7232-4E2E-B438-029BF8C1C9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1B642-6700-4222-A626-9D084D7299C7}" type="datetimeFigureOut">
              <a:rPr lang="en-US" smtClean="0"/>
              <a:t>08/27/2020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6746501-7044-4F97-AC1E-087F3B9235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E834FA4-6FCD-4B65-9A87-C2DD827C6F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5439C-529D-425D-8CAC-1F068C37A2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23713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F7B4CD-CD32-4257-8163-21E780249C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5F2B0B5-DFBB-44F6-98EF-C27D2CBED1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1B642-6700-4222-A626-9D084D7299C7}" type="datetimeFigureOut">
              <a:rPr lang="en-US" smtClean="0"/>
              <a:t>08/27/2020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C1169-DE09-4C02-89CD-6AF6CBBB45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9741577-48F9-4548-906A-A5A2F83ED1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5439C-529D-425D-8CAC-1F068C37A2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8524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A7AB7E1-5454-4330-BBB7-E210EC9B75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1B642-6700-4222-A626-9D084D7299C7}" type="datetimeFigureOut">
              <a:rPr lang="en-US" smtClean="0"/>
              <a:t>08/27/2020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3BEDA4E-7761-4AB7-9C79-010E672EA8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F0BC6F1-5C14-4B85-A7DF-84C9019895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5439C-529D-425D-8CAC-1F068C37A2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39803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E50982-E023-4222-8903-D4AD1A3E69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2E54C4-9190-4F0C-90B1-81FE527AF0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01A3170-57C7-43A4-9AFA-028EDB0D563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0DCFB9F-1A14-424C-88C2-45763EF6DA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1B642-6700-4222-A626-9D084D7299C7}" type="datetimeFigureOut">
              <a:rPr lang="en-US" smtClean="0"/>
              <a:t>08/27/2020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6B9A5B1-3B19-423C-BAC9-C7B03E0FC7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2661912-505D-4894-8522-15B6D7364A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5439C-529D-425D-8CAC-1F068C37A2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25871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B3CA44-3F3B-4B2F-8CBB-66248284C7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ECBBFBA-8122-4558-A3F3-213A9EC76A1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84D484F-D303-45CC-A0C9-F96D2CB5BD4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EE95C34-D112-4BE8-AF84-2EF51BFE6C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1B642-6700-4222-A626-9D084D7299C7}" type="datetimeFigureOut">
              <a:rPr lang="en-US" smtClean="0"/>
              <a:t>08/27/2020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461D636-ECEC-4E6C-BD34-78947F752E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C0BEA67-216D-4653-8EEA-6FC31C99E9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5439C-529D-425D-8CAC-1F068C37A2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31926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2E7BF20-7386-4338-9CFD-98BB0A311A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4C93FA-8A20-49F7-B3B9-79ED7127E3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A8D5F2-497B-4D95-ACB7-6B746A07836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91B642-6700-4222-A626-9D084D7299C7}" type="datetimeFigureOut">
              <a:rPr lang="en-US" smtClean="0"/>
              <a:t>08/27/2020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418F94-2362-4699-9A93-F8C6E626C7D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92431B-6B9B-4856-AA02-92B2E48686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C5439C-529D-425D-8CAC-1F068C37A2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62252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9547CC-37C2-4463-A05B-056BFC23D3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u="sng" dirty="0"/>
              <a:t>Meeting Controls - Participants</a:t>
            </a:r>
          </a:p>
        </p:txBody>
      </p:sp>
      <p:pic>
        <p:nvPicPr>
          <p:cNvPr id="8" name="Content Placeholder 7" descr="A picture containing meter&#10;&#10;Description automatically generated">
            <a:extLst>
              <a:ext uri="{FF2B5EF4-FFF2-40B4-BE49-F238E27FC236}">
                <a16:creationId xmlns:a16="http://schemas.microsoft.com/office/drawing/2014/main" id="{4630AB4A-9E72-4011-9A70-0A17AE64D26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6245" y="2476500"/>
            <a:ext cx="8179510" cy="2526884"/>
          </a:xfr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7A8139AF-1F79-40A1-961A-F67B38F9D5CC}"/>
              </a:ext>
            </a:extLst>
          </p:cNvPr>
          <p:cNvSpPr txBox="1"/>
          <p:nvPr/>
        </p:nvSpPr>
        <p:spPr>
          <a:xfrm>
            <a:off x="3886200" y="5419725"/>
            <a:ext cx="4419600" cy="3694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Located on bottom of screen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D64296EA-F53C-4880-9877-E83C74887403}"/>
              </a:ext>
            </a:extLst>
          </p:cNvPr>
          <p:cNvCxnSpPr>
            <a:cxnSpLocks/>
          </p:cNvCxnSpPr>
          <p:nvPr/>
        </p:nvCxnSpPr>
        <p:spPr>
          <a:xfrm>
            <a:off x="3647440" y="2641600"/>
            <a:ext cx="0" cy="120396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1A0B8F75-F754-412C-9422-1D3904FDFE14}"/>
              </a:ext>
            </a:extLst>
          </p:cNvPr>
          <p:cNvCxnSpPr>
            <a:cxnSpLocks/>
          </p:cNvCxnSpPr>
          <p:nvPr/>
        </p:nvCxnSpPr>
        <p:spPr>
          <a:xfrm>
            <a:off x="7122160" y="2275840"/>
            <a:ext cx="0" cy="618808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5FDB8CCC-456D-4EA8-88D7-4FF3B1B84B85}"/>
              </a:ext>
            </a:extLst>
          </p:cNvPr>
          <p:cNvSpPr txBox="1"/>
          <p:nvPr/>
        </p:nvSpPr>
        <p:spPr>
          <a:xfrm>
            <a:off x="2006245" y="1877001"/>
            <a:ext cx="32054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Please mute audio unless you are presenting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4962730-10D4-412F-B5CE-6B9C50976532}"/>
              </a:ext>
            </a:extLst>
          </p:cNvPr>
          <p:cNvSpPr txBox="1"/>
          <p:nvPr/>
        </p:nvSpPr>
        <p:spPr>
          <a:xfrm>
            <a:off x="6947992" y="2344060"/>
            <a:ext cx="21009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View Q&amp;A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3E6BC966-BC83-4433-B443-B9965BDFBC81}"/>
              </a:ext>
            </a:extLst>
          </p:cNvPr>
          <p:cNvCxnSpPr>
            <a:cxnSpLocks/>
          </p:cNvCxnSpPr>
          <p:nvPr/>
        </p:nvCxnSpPr>
        <p:spPr>
          <a:xfrm>
            <a:off x="8900160" y="2894648"/>
            <a:ext cx="0" cy="950912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641A2C63-E2E6-4956-95F1-35A71C0BBF75}"/>
              </a:ext>
            </a:extLst>
          </p:cNvPr>
          <p:cNvSpPr txBox="1"/>
          <p:nvPr/>
        </p:nvSpPr>
        <p:spPr>
          <a:xfrm>
            <a:off x="8451309" y="1898928"/>
            <a:ext cx="214557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Click to exit meeting.  To rejoin, please use link in invitation email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CB189F14-4F21-42EF-82DC-E48106BBC185}"/>
              </a:ext>
            </a:extLst>
          </p:cNvPr>
          <p:cNvCxnSpPr>
            <a:cxnSpLocks/>
          </p:cNvCxnSpPr>
          <p:nvPr/>
        </p:nvCxnSpPr>
        <p:spPr>
          <a:xfrm>
            <a:off x="7998460" y="2751296"/>
            <a:ext cx="0" cy="618808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A023F065-8988-4641-BD72-5E86AEC39530}"/>
              </a:ext>
            </a:extLst>
          </p:cNvPr>
          <p:cNvSpPr txBox="1"/>
          <p:nvPr/>
        </p:nvSpPr>
        <p:spPr>
          <a:xfrm>
            <a:off x="6071692" y="1898928"/>
            <a:ext cx="21009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View chat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BACB5A0-F24C-42CA-8221-FEAE3A7AEE3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16382" y="944860"/>
            <a:ext cx="2764156" cy="2166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02916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241862-A1AC-4145-8589-A489DF9366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95943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/>
              <a:t>If meeting Controls Bubbles are </a:t>
            </a:r>
            <a:br>
              <a:rPr lang="en-US" sz="3600" b="1" dirty="0"/>
            </a:br>
            <a:r>
              <a:rPr lang="en-US" sz="3600" b="1" dirty="0"/>
              <a:t>not showing on bottom of your screen</a:t>
            </a:r>
            <a:endParaRPr lang="en-US" sz="36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E6AF605-F3A1-4085-A54B-78137286BE5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10" t="10000" r="61429" b="29682"/>
          <a:stretch/>
        </p:blipFill>
        <p:spPr>
          <a:xfrm>
            <a:off x="115776" y="1521506"/>
            <a:ext cx="7957475" cy="5160137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667A73-5973-426B-8259-F793869135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76656" y="1839479"/>
            <a:ext cx="4812492" cy="4653396"/>
          </a:xfrm>
          <a:solidFill>
            <a:schemeClr val="accent4">
              <a:lumMod val="20000"/>
              <a:lumOff val="80000"/>
            </a:schemeClr>
          </a:solidFill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600" dirty="0"/>
              <a:t>To make Control Bubbles visible, you can use top ribbon (or top bar) on your screen: Bar has</a:t>
            </a:r>
          </a:p>
          <a:p>
            <a:pPr marL="0" indent="0">
              <a:buNone/>
            </a:pPr>
            <a:r>
              <a:rPr lang="en-US" sz="2600" u="sng" dirty="0"/>
              <a:t>F</a:t>
            </a:r>
            <a:r>
              <a:rPr lang="en-US" sz="2600" dirty="0"/>
              <a:t>ile   </a:t>
            </a:r>
            <a:r>
              <a:rPr lang="en-US" sz="2600" u="sng" dirty="0"/>
              <a:t>E</a:t>
            </a:r>
            <a:r>
              <a:rPr lang="en-US" sz="2600" dirty="0"/>
              <a:t>dit  </a:t>
            </a:r>
            <a:r>
              <a:rPr lang="en-US" sz="2600" u="sng" dirty="0"/>
              <a:t>S</a:t>
            </a:r>
            <a:r>
              <a:rPr lang="en-US" sz="2600" dirty="0"/>
              <a:t>hare  </a:t>
            </a:r>
            <a:r>
              <a:rPr lang="en-US" sz="2600" b="1" dirty="0"/>
              <a:t> </a:t>
            </a:r>
            <a:r>
              <a:rPr lang="en-US" sz="2600" b="1" u="sng" dirty="0"/>
              <a:t>V</a:t>
            </a:r>
            <a:r>
              <a:rPr lang="en-US" sz="2600" b="1" dirty="0"/>
              <a:t>iew   </a:t>
            </a:r>
            <a:r>
              <a:rPr lang="en-US" sz="2600" u="sng" dirty="0"/>
              <a:t>A</a:t>
            </a:r>
            <a:r>
              <a:rPr lang="en-US" sz="2600" dirty="0"/>
              <a:t>udio </a:t>
            </a:r>
            <a:r>
              <a:rPr lang="en-US" sz="2600" b="1" dirty="0"/>
              <a:t>….</a:t>
            </a:r>
            <a:endParaRPr lang="en-US" sz="2600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sz="2600" dirty="0"/>
              <a:t>     Click </a:t>
            </a:r>
            <a:r>
              <a:rPr lang="en-US" sz="2600" b="1" u="sng" dirty="0"/>
              <a:t>V</a:t>
            </a:r>
            <a:r>
              <a:rPr lang="en-US" sz="2600" b="1" dirty="0"/>
              <a:t>iew</a:t>
            </a:r>
            <a:r>
              <a:rPr lang="en-US" sz="2600" dirty="0"/>
              <a:t>  and         pick  </a:t>
            </a:r>
          </a:p>
          <a:p>
            <a:pPr marL="0" indent="0">
              <a:buNone/>
            </a:pPr>
            <a:r>
              <a:rPr lang="en-US" sz="2600" b="1" dirty="0"/>
              <a:t>Show or Hide Meeting Controls </a:t>
            </a:r>
          </a:p>
          <a:p>
            <a:pPr marL="0" indent="0">
              <a:buNone/>
            </a:pPr>
            <a:r>
              <a:rPr lang="en-US" sz="2600" dirty="0"/>
              <a:t>Or </a:t>
            </a:r>
          </a:p>
          <a:p>
            <a:pPr marL="0" indent="0">
              <a:buNone/>
            </a:pPr>
            <a:r>
              <a:rPr lang="en-US" sz="2600" dirty="0"/>
              <a:t>you can use keyboard pressing the  following 3 keys simultaneously:</a:t>
            </a:r>
          </a:p>
          <a:p>
            <a:pPr marL="0" indent="0">
              <a:buNone/>
            </a:pPr>
            <a:r>
              <a:rPr lang="en-US" sz="2600" b="1" dirty="0"/>
              <a:t>Control</a:t>
            </a:r>
            <a:r>
              <a:rPr lang="en-US" sz="2600" dirty="0"/>
              <a:t> </a:t>
            </a:r>
            <a:r>
              <a:rPr lang="en-US" sz="2600" dirty="0">
                <a:solidFill>
                  <a:schemeClr val="bg2">
                    <a:lumMod val="75000"/>
                  </a:schemeClr>
                </a:solidFill>
              </a:rPr>
              <a:t>+</a:t>
            </a:r>
            <a:r>
              <a:rPr lang="en-US" sz="2600" dirty="0"/>
              <a:t> </a:t>
            </a:r>
            <a:r>
              <a:rPr lang="en-US" sz="2600" b="1" dirty="0"/>
              <a:t>Shift</a:t>
            </a:r>
            <a:r>
              <a:rPr lang="en-US" sz="2600" dirty="0"/>
              <a:t> </a:t>
            </a:r>
            <a:r>
              <a:rPr lang="en-US" sz="2600" dirty="0">
                <a:solidFill>
                  <a:schemeClr val="bg2">
                    <a:lumMod val="75000"/>
                  </a:schemeClr>
                </a:solidFill>
              </a:rPr>
              <a:t>+</a:t>
            </a:r>
            <a:r>
              <a:rPr lang="en-US" sz="2600" dirty="0"/>
              <a:t> </a:t>
            </a:r>
            <a:r>
              <a:rPr lang="en-US" sz="2600" b="1" dirty="0"/>
              <a:t>Q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CD9669C7-936D-40BC-8ED5-ADB8EF87CB86}"/>
              </a:ext>
            </a:extLst>
          </p:cNvPr>
          <p:cNvGrpSpPr/>
          <p:nvPr/>
        </p:nvGrpSpPr>
        <p:grpSpPr>
          <a:xfrm>
            <a:off x="337457" y="2144487"/>
            <a:ext cx="6085114" cy="4348388"/>
            <a:chOff x="337457" y="2144487"/>
            <a:chExt cx="6085114" cy="4348388"/>
          </a:xfrm>
        </p:grpSpPr>
        <p:pic>
          <p:nvPicPr>
            <p:cNvPr id="6" name="Content Placeholder 7" descr="A picture containing meter&#10;&#10;Description automatically generated">
              <a:extLst>
                <a:ext uri="{FF2B5EF4-FFF2-40B4-BE49-F238E27FC236}">
                  <a16:creationId xmlns:a16="http://schemas.microsoft.com/office/drawing/2014/main" id="{3C835B9D-AE63-4610-B0AA-5EA7995AB56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50473" y="5367218"/>
              <a:ext cx="3643745" cy="1125657"/>
            </a:xfrm>
            <a:prstGeom prst="rect">
              <a:avLst/>
            </a:prstGeom>
          </p:spPr>
        </p:pic>
        <p:sp>
          <p:nvSpPr>
            <p:cNvPr id="9" name="Callout: Line 8">
              <a:extLst>
                <a:ext uri="{FF2B5EF4-FFF2-40B4-BE49-F238E27FC236}">
                  <a16:creationId xmlns:a16="http://schemas.microsoft.com/office/drawing/2014/main" id="{335B83D3-AFAD-41EE-80CA-15335C64A791}"/>
                </a:ext>
              </a:extLst>
            </p:cNvPr>
            <p:cNvSpPr/>
            <p:nvPr/>
          </p:nvSpPr>
          <p:spPr>
            <a:xfrm>
              <a:off x="5334989" y="4729390"/>
              <a:ext cx="1087582" cy="446875"/>
            </a:xfrm>
            <a:prstGeom prst="borderCallout1">
              <a:avLst>
                <a:gd name="adj1" fmla="val 18750"/>
                <a:gd name="adj2" fmla="val -8333"/>
                <a:gd name="adj3" fmla="val 134423"/>
                <a:gd name="adj4" fmla="val -39524"/>
              </a:avLst>
            </a:prstGeom>
            <a:solidFill>
              <a:schemeClr val="accent4">
                <a:lumMod val="20000"/>
                <a:lumOff val="80000"/>
              </a:schemeClr>
            </a:solidFill>
            <a:ln w="28575">
              <a:solidFill>
                <a:schemeClr val="tx1"/>
              </a:solidFill>
              <a:prstDash val="solid"/>
              <a:headEnd type="none" w="med" len="med"/>
              <a:tailEnd type="arrow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Bubbles</a:t>
              </a:r>
            </a:p>
          </p:txBody>
        </p: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0BF10E7A-5D3F-48B6-86B1-771DC80E3596}"/>
                </a:ext>
              </a:extLst>
            </p:cNvPr>
            <p:cNvCxnSpPr>
              <a:cxnSpLocks/>
              <a:stCxn id="20" idx="0"/>
            </p:cNvCxnSpPr>
            <p:nvPr/>
          </p:nvCxnSpPr>
          <p:spPr>
            <a:xfrm flipV="1">
              <a:off x="511628" y="2144487"/>
              <a:ext cx="424543" cy="459226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96A7A568-0979-4061-B175-B452ADF51A06}"/>
                </a:ext>
              </a:extLst>
            </p:cNvPr>
            <p:cNvCxnSpPr>
              <a:cxnSpLocks/>
            </p:cNvCxnSpPr>
            <p:nvPr/>
          </p:nvCxnSpPr>
          <p:spPr>
            <a:xfrm>
              <a:off x="587829" y="4349019"/>
              <a:ext cx="424542" cy="299181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F2FA1E81-63D7-4176-9F5F-1CC772215554}"/>
                </a:ext>
              </a:extLst>
            </p:cNvPr>
            <p:cNvSpPr/>
            <p:nvPr/>
          </p:nvSpPr>
          <p:spPr>
            <a:xfrm>
              <a:off x="337457" y="2603713"/>
              <a:ext cx="348342" cy="365685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1</a:t>
              </a:r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67956822-C364-4007-BBA1-3D055DD65A7A}"/>
                </a:ext>
              </a:extLst>
            </p:cNvPr>
            <p:cNvSpPr/>
            <p:nvPr/>
          </p:nvSpPr>
          <p:spPr>
            <a:xfrm>
              <a:off x="359228" y="3983334"/>
              <a:ext cx="348342" cy="365685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2</a:t>
              </a:r>
            </a:p>
          </p:txBody>
        </p:sp>
      </p:grpSp>
      <p:sp>
        <p:nvSpPr>
          <p:cNvPr id="25" name="Oval 24">
            <a:extLst>
              <a:ext uri="{FF2B5EF4-FFF2-40B4-BE49-F238E27FC236}">
                <a16:creationId xmlns:a16="http://schemas.microsoft.com/office/drawing/2014/main" id="{A9B64F46-D92B-4624-B758-46DA92123DAB}"/>
              </a:ext>
            </a:extLst>
          </p:cNvPr>
          <p:cNvSpPr/>
          <p:nvPr/>
        </p:nvSpPr>
        <p:spPr>
          <a:xfrm>
            <a:off x="7198427" y="3800490"/>
            <a:ext cx="348342" cy="36568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EF7E2B0A-FCAC-4A96-AB98-CCDFD2D895E6}"/>
              </a:ext>
            </a:extLst>
          </p:cNvPr>
          <p:cNvSpPr/>
          <p:nvPr/>
        </p:nvSpPr>
        <p:spPr>
          <a:xfrm>
            <a:off x="9884256" y="3800489"/>
            <a:ext cx="348342" cy="36568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A8693B7F-2439-42ED-A402-5A97B0E5301B}"/>
              </a:ext>
            </a:extLst>
          </p:cNvPr>
          <p:cNvSpPr/>
          <p:nvPr/>
        </p:nvSpPr>
        <p:spPr>
          <a:xfrm>
            <a:off x="7198427" y="4245429"/>
            <a:ext cx="4503716" cy="402771"/>
          </a:xfrm>
          <a:prstGeom prst="rect">
            <a:avLst/>
          </a:prstGeom>
          <a:noFill/>
          <a:ln w="76200">
            <a:solidFill>
              <a:srgbClr val="00AF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64598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E566F938-CDDF-4E12-97D1-508D0B32AA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pPr algn="ctr"/>
            <a:r>
              <a:rPr lang="en-US" b="1" u="sng" dirty="0"/>
              <a:t>Meeting Controls - Chat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F61BCA2-B65D-43F6-B49A-00AC419722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66000" y="1474894"/>
            <a:ext cx="3251517" cy="4799858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53B33973-B46F-43B6-894E-FF6161D2D92B}"/>
              </a:ext>
            </a:extLst>
          </p:cNvPr>
          <p:cNvSpPr/>
          <p:nvPr/>
        </p:nvSpPr>
        <p:spPr>
          <a:xfrm>
            <a:off x="7528560" y="2458720"/>
            <a:ext cx="2865120" cy="1325563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77134D7-14D1-4AF7-AA9F-7E24F231D11E}"/>
              </a:ext>
            </a:extLst>
          </p:cNvPr>
          <p:cNvSpPr/>
          <p:nvPr/>
        </p:nvSpPr>
        <p:spPr>
          <a:xfrm>
            <a:off x="7447280" y="4297680"/>
            <a:ext cx="2468880" cy="827723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F8C50527-B1EA-4731-9463-158A132B03EA}"/>
              </a:ext>
            </a:extLst>
          </p:cNvPr>
          <p:cNvCxnSpPr/>
          <p:nvPr/>
        </p:nvCxnSpPr>
        <p:spPr>
          <a:xfrm>
            <a:off x="5090160" y="2747328"/>
            <a:ext cx="1808480" cy="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891D46B1-D7CB-4142-8FCF-C2811C7AE58A}"/>
              </a:ext>
            </a:extLst>
          </p:cNvPr>
          <p:cNvCxnSpPr/>
          <p:nvPr/>
        </p:nvCxnSpPr>
        <p:spPr>
          <a:xfrm>
            <a:off x="5090160" y="4612640"/>
            <a:ext cx="1808480" cy="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0306C1BE-81CE-4879-9879-06405037855E}"/>
              </a:ext>
            </a:extLst>
          </p:cNvPr>
          <p:cNvCxnSpPr/>
          <p:nvPr/>
        </p:nvCxnSpPr>
        <p:spPr>
          <a:xfrm>
            <a:off x="5090160" y="6065520"/>
            <a:ext cx="1808480" cy="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B1129ADD-8F9D-4AB4-9AB3-7253668F765A}"/>
              </a:ext>
            </a:extLst>
          </p:cNvPr>
          <p:cNvSpPr txBox="1"/>
          <p:nvPr/>
        </p:nvSpPr>
        <p:spPr>
          <a:xfrm>
            <a:off x="6751320" y="6270624"/>
            <a:ext cx="4419600" cy="3694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Located on right side of screen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628ADB4-C5E0-4C45-9214-274A0ED10C08}"/>
              </a:ext>
            </a:extLst>
          </p:cNvPr>
          <p:cNvSpPr txBox="1"/>
          <p:nvPr/>
        </p:nvSpPr>
        <p:spPr>
          <a:xfrm>
            <a:off x="1808163" y="5491085"/>
            <a:ext cx="49431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Ask a Question in Question and Answer  (Q&amp;A)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2C1049F-7A33-46DF-9C89-9905E9033EA3}"/>
              </a:ext>
            </a:extLst>
          </p:cNvPr>
          <p:cNvSpPr txBox="1"/>
          <p:nvPr/>
        </p:nvSpPr>
        <p:spPr>
          <a:xfrm>
            <a:off x="3413443" y="3986470"/>
            <a:ext cx="4419600" cy="3694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Participate in Chat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9228058-6F2B-46E5-856B-5E7835AFDFD4}"/>
              </a:ext>
            </a:extLst>
          </p:cNvPr>
          <p:cNvSpPr txBox="1"/>
          <p:nvPr/>
        </p:nvSpPr>
        <p:spPr>
          <a:xfrm>
            <a:off x="2210117" y="2069137"/>
            <a:ext cx="4419600" cy="3694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View list of participants and panel members</a:t>
            </a:r>
          </a:p>
        </p:txBody>
      </p:sp>
      <p:sp>
        <p:nvSpPr>
          <p:cNvPr id="3" name="Thought Bubble: Cloud 2">
            <a:extLst>
              <a:ext uri="{FF2B5EF4-FFF2-40B4-BE49-F238E27FC236}">
                <a16:creationId xmlns:a16="http://schemas.microsoft.com/office/drawing/2014/main" id="{DE97E0D5-32C1-4435-8334-6520D4179AD3}"/>
              </a:ext>
            </a:extLst>
          </p:cNvPr>
          <p:cNvSpPr/>
          <p:nvPr/>
        </p:nvSpPr>
        <p:spPr>
          <a:xfrm rot="20607758">
            <a:off x="154508" y="4134600"/>
            <a:ext cx="2784156" cy="1153882"/>
          </a:xfrm>
          <a:prstGeom prst="cloudCallout">
            <a:avLst>
              <a:gd name="adj1" fmla="val 42024"/>
              <a:gd name="adj2" fmla="val 104464"/>
            </a:avLst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Attendees can ask Questions or type comments</a:t>
            </a:r>
          </a:p>
        </p:txBody>
      </p:sp>
    </p:spTree>
    <p:extLst>
      <p:ext uri="{BB962C8B-B14F-4D97-AF65-F5344CB8AC3E}">
        <p14:creationId xmlns:p14="http://schemas.microsoft.com/office/powerpoint/2010/main" val="21378450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5C94AD8D-BA67-45B0-894F-234F2FFDDEAC}"/>
              </a:ext>
            </a:extLst>
          </p:cNvPr>
          <p:cNvSpPr txBox="1">
            <a:spLocks/>
          </p:cNvSpPr>
          <p:nvPr/>
        </p:nvSpPr>
        <p:spPr>
          <a:xfrm>
            <a:off x="5203361" y="340956"/>
            <a:ext cx="6890657" cy="9206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b="1" u="sng" dirty="0"/>
              <a:t>Meeting Controls - Presenter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BE327DB-2721-40DF-8081-7C9546D736D5}"/>
              </a:ext>
            </a:extLst>
          </p:cNvPr>
          <p:cNvSpPr txBox="1"/>
          <p:nvPr/>
        </p:nvSpPr>
        <p:spPr>
          <a:xfrm>
            <a:off x="4912518" y="2015809"/>
            <a:ext cx="4419600" cy="3694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Located on top of screen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9C18F3C-4812-45B3-8442-746FC368EE72}"/>
              </a:ext>
            </a:extLst>
          </p:cNvPr>
          <p:cNvSpPr txBox="1"/>
          <p:nvPr/>
        </p:nvSpPr>
        <p:spPr>
          <a:xfrm>
            <a:off x="6787356" y="3725078"/>
            <a:ext cx="27833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Drop down to select preloaded presentation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BC32F107-2260-4D12-987B-F5587922FB2F}"/>
              </a:ext>
            </a:extLst>
          </p:cNvPr>
          <p:cNvCxnSpPr>
            <a:cxnSpLocks/>
          </p:cNvCxnSpPr>
          <p:nvPr/>
        </p:nvCxnSpPr>
        <p:spPr>
          <a:xfrm flipV="1">
            <a:off x="7899717" y="3180983"/>
            <a:ext cx="0" cy="524729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Picture 20">
            <a:extLst>
              <a:ext uri="{FF2B5EF4-FFF2-40B4-BE49-F238E27FC236}">
                <a16:creationId xmlns:a16="http://schemas.microsoft.com/office/drawing/2014/main" id="{B495A862-B0B8-4051-880B-48C208859D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88019" y="2385280"/>
            <a:ext cx="2369886" cy="747643"/>
          </a:xfrm>
          <a:prstGeom prst="rect">
            <a:avLst/>
          </a:prstGeom>
        </p:spPr>
      </p:pic>
      <p:sp>
        <p:nvSpPr>
          <p:cNvPr id="13" name="Cloud 12">
            <a:extLst>
              <a:ext uri="{FF2B5EF4-FFF2-40B4-BE49-F238E27FC236}">
                <a16:creationId xmlns:a16="http://schemas.microsoft.com/office/drawing/2014/main" id="{743A9881-18BF-4A00-A52D-3D9590B7BCA6}"/>
              </a:ext>
            </a:extLst>
          </p:cNvPr>
          <p:cNvSpPr/>
          <p:nvPr/>
        </p:nvSpPr>
        <p:spPr>
          <a:xfrm>
            <a:off x="6678787" y="4656673"/>
            <a:ext cx="5306662" cy="1843087"/>
          </a:xfrm>
          <a:prstGeom prst="cloud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  <a:p>
            <a:pPr algn="ctr"/>
            <a:r>
              <a:rPr lang="en-US" dirty="0">
                <a:solidFill>
                  <a:schemeClr val="tx1"/>
                </a:solidFill>
              </a:rPr>
              <a:t>This slide is only for the presenters using PowerPoint presentation preloaded to Webex Server.</a:t>
            </a:r>
          </a:p>
          <a:p>
            <a:pPr algn="ctr"/>
            <a:r>
              <a:rPr lang="en-US" dirty="0">
                <a:solidFill>
                  <a:schemeClr val="tx1"/>
                </a:solidFill>
              </a:rPr>
              <a:t>Attendees do not need these pointers options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CF6E1B24-8F76-41A7-937D-B40956518424}"/>
              </a:ext>
            </a:extLst>
          </p:cNvPr>
          <p:cNvGrpSpPr/>
          <p:nvPr/>
        </p:nvGrpSpPr>
        <p:grpSpPr>
          <a:xfrm>
            <a:off x="55341" y="354642"/>
            <a:ext cx="7408948" cy="6432212"/>
            <a:chOff x="55341" y="354642"/>
            <a:chExt cx="7408948" cy="6432212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0EC0ACE5-F4C9-48A6-899C-CDB2E486391C}"/>
                </a:ext>
              </a:extLst>
            </p:cNvPr>
            <p:cNvSpPr txBox="1"/>
            <p:nvPr/>
          </p:nvSpPr>
          <p:spPr>
            <a:xfrm>
              <a:off x="55341" y="6140523"/>
              <a:ext cx="367915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/>
                <a:t>Tool bar appears on the left side of screen by selecting blue squiggly line</a:t>
              </a:r>
            </a:p>
          </p:txBody>
        </p: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49E3E53C-443F-458F-9D2A-D68594741FC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877451" y="3810945"/>
              <a:ext cx="2021840" cy="0"/>
            </a:xfrm>
            <a:prstGeom prst="straightConnector1">
              <a:avLst/>
            </a:prstGeom>
            <a:ln w="762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E995506A-62AB-4DCC-99F3-ADBE647EF9E8}"/>
                </a:ext>
              </a:extLst>
            </p:cNvPr>
            <p:cNvSpPr txBox="1"/>
            <p:nvPr/>
          </p:nvSpPr>
          <p:spPr>
            <a:xfrm>
              <a:off x="3044689" y="3336241"/>
              <a:ext cx="4419600" cy="3694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Advance Slide</a:t>
              </a:r>
            </a:p>
          </p:txBody>
        </p: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75133703-614D-4086-94F2-7BF42751A94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942031" y="2600734"/>
              <a:ext cx="2021840" cy="0"/>
            </a:xfrm>
            <a:prstGeom prst="straightConnector1">
              <a:avLst/>
            </a:prstGeom>
            <a:ln w="762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C583771C-0352-4FAD-BAC7-41EFA3EA81A4}"/>
                </a:ext>
              </a:extLst>
            </p:cNvPr>
            <p:cNvSpPr txBox="1"/>
            <p:nvPr/>
          </p:nvSpPr>
          <p:spPr>
            <a:xfrm>
              <a:off x="2982909" y="1564852"/>
              <a:ext cx="1940085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Make Annotation: Pointer, Draw, Erase</a:t>
              </a:r>
            </a:p>
          </p:txBody>
        </p:sp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A8E37E8E-E1C1-44CF-A54A-3FB1D1FD502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182496" y="603097"/>
              <a:ext cx="1694955" cy="5562536"/>
            </a:xfrm>
            <a:prstGeom prst="rect">
              <a:avLst/>
            </a:prstGeom>
          </p:spPr>
        </p:pic>
        <p:sp>
          <p:nvSpPr>
            <p:cNvPr id="2" name="Callout: Double Bent Line 1">
              <a:extLst>
                <a:ext uri="{FF2B5EF4-FFF2-40B4-BE49-F238E27FC236}">
                  <a16:creationId xmlns:a16="http://schemas.microsoft.com/office/drawing/2014/main" id="{3FF2FD4A-412E-4815-B042-1746A9A65C79}"/>
                </a:ext>
              </a:extLst>
            </p:cNvPr>
            <p:cNvSpPr/>
            <p:nvPr/>
          </p:nvSpPr>
          <p:spPr>
            <a:xfrm>
              <a:off x="2189466" y="354642"/>
              <a:ext cx="1500792" cy="821009"/>
            </a:xfrm>
            <a:prstGeom prst="borderCallout3">
              <a:avLst>
                <a:gd name="adj1" fmla="val 1338"/>
                <a:gd name="adj2" fmla="val 2"/>
                <a:gd name="adj3" fmla="val -426"/>
                <a:gd name="adj4" fmla="val -9126"/>
                <a:gd name="adj5" fmla="val 829"/>
                <a:gd name="adj6" fmla="val -28733"/>
                <a:gd name="adj7" fmla="val 48671"/>
                <a:gd name="adj8" fmla="val -29083"/>
              </a:avLst>
            </a:prstGeom>
            <a:solidFill>
              <a:schemeClr val="accent4">
                <a:lumMod val="20000"/>
                <a:lumOff val="80000"/>
              </a:schemeClr>
            </a:solidFill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Options e.g. Arrow pointer</a:t>
              </a:r>
            </a:p>
            <a:p>
              <a:pPr algn="ctr"/>
              <a:r>
                <a:rPr lang="en-US" b="1" dirty="0">
                  <a:solidFill>
                    <a:schemeClr val="tx1"/>
                  </a:solidFill>
                </a:rPr>
                <a:t>Laser pointer</a:t>
              </a:r>
            </a:p>
          </p:txBody>
        </p:sp>
        <p:sp>
          <p:nvSpPr>
            <p:cNvPr id="20" name="Callout: Double Bent Line 19">
              <a:extLst>
                <a:ext uri="{FF2B5EF4-FFF2-40B4-BE49-F238E27FC236}">
                  <a16:creationId xmlns:a16="http://schemas.microsoft.com/office/drawing/2014/main" id="{66161118-C141-4217-B0B0-6D89E816C4F7}"/>
                </a:ext>
              </a:extLst>
            </p:cNvPr>
            <p:cNvSpPr/>
            <p:nvPr/>
          </p:nvSpPr>
          <p:spPr>
            <a:xfrm rot="19517253">
              <a:off x="148410" y="468140"/>
              <a:ext cx="921586" cy="614902"/>
            </a:xfrm>
            <a:prstGeom prst="borderCallout3">
              <a:avLst>
                <a:gd name="adj1" fmla="val 47769"/>
                <a:gd name="adj2" fmla="val 99155"/>
                <a:gd name="adj3" fmla="val 47770"/>
                <a:gd name="adj4" fmla="val 117990"/>
                <a:gd name="adj5" fmla="val 88744"/>
                <a:gd name="adj6" fmla="val 131231"/>
                <a:gd name="adj7" fmla="val 116391"/>
                <a:gd name="adj8" fmla="val 122517"/>
              </a:avLst>
            </a:prstGeom>
            <a:solidFill>
              <a:schemeClr val="accent4">
                <a:lumMod val="20000"/>
                <a:lumOff val="80000"/>
              </a:schemeClr>
            </a:solidFill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Tools pointer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8626833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213D98ED-7910-4F9E-8016-62F383D2EB4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4452" y="3095625"/>
            <a:ext cx="10183096" cy="1213602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B1ECBDEB-63ED-4A26-8207-EB07EA9EB6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pPr algn="ctr"/>
            <a:r>
              <a:rPr lang="en-US" b="1" u="sng" dirty="0"/>
              <a:t>Meeting Controls – Screen Sharing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7CE7F829-78AD-4B64-9768-C7E08FEE1428}"/>
              </a:ext>
            </a:extLst>
          </p:cNvPr>
          <p:cNvCxnSpPr>
            <a:cxnSpLocks/>
          </p:cNvCxnSpPr>
          <p:nvPr/>
        </p:nvCxnSpPr>
        <p:spPr>
          <a:xfrm flipV="1">
            <a:off x="4439920" y="3855720"/>
            <a:ext cx="0" cy="136652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EAD378C8-8ABC-4217-8446-33B22346E3EF}"/>
              </a:ext>
            </a:extLst>
          </p:cNvPr>
          <p:cNvSpPr txBox="1"/>
          <p:nvPr/>
        </p:nvSpPr>
        <p:spPr>
          <a:xfrm>
            <a:off x="2703035" y="5344693"/>
            <a:ext cx="4419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Share screen, file, or application (only needed when showing content not sent in advance and already preloaded for you)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615BD666-319E-4013-BA53-00C7EE327F84}"/>
              </a:ext>
            </a:extLst>
          </p:cNvPr>
          <p:cNvCxnSpPr>
            <a:cxnSpLocks/>
          </p:cNvCxnSpPr>
          <p:nvPr/>
        </p:nvCxnSpPr>
        <p:spPr>
          <a:xfrm flipV="1">
            <a:off x="1991360" y="3702426"/>
            <a:ext cx="0" cy="836554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8630CFA4-4695-4DC8-9D02-1B9DFAE0E6AA}"/>
              </a:ext>
            </a:extLst>
          </p:cNvPr>
          <p:cNvSpPr txBox="1"/>
          <p:nvPr/>
        </p:nvSpPr>
        <p:spPr>
          <a:xfrm>
            <a:off x="493235" y="4538980"/>
            <a:ext cx="21382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Stop sharing screen, file, or application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AB11B25-3E5A-46B7-B75D-6FBF841A54F6}"/>
              </a:ext>
            </a:extLst>
          </p:cNvPr>
          <p:cNvSpPr txBox="1"/>
          <p:nvPr/>
        </p:nvSpPr>
        <p:spPr>
          <a:xfrm>
            <a:off x="1004435" y="2450783"/>
            <a:ext cx="10183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Located on top of screen </a:t>
            </a:r>
            <a:r>
              <a:rPr lang="en-US" b="1" u="sng" dirty="0"/>
              <a:t>only</a:t>
            </a:r>
            <a:r>
              <a:rPr lang="en-US" b="1" dirty="0"/>
              <a:t> when sharing screen, not visible when viewing a preloaded presentation</a:t>
            </a:r>
          </a:p>
        </p:txBody>
      </p:sp>
      <p:sp>
        <p:nvSpPr>
          <p:cNvPr id="2" name="Cloud 1">
            <a:extLst>
              <a:ext uri="{FF2B5EF4-FFF2-40B4-BE49-F238E27FC236}">
                <a16:creationId xmlns:a16="http://schemas.microsoft.com/office/drawing/2014/main" id="{078B53FF-0B5C-435E-B74E-BE05EA20BF96}"/>
              </a:ext>
            </a:extLst>
          </p:cNvPr>
          <p:cNvSpPr/>
          <p:nvPr/>
        </p:nvSpPr>
        <p:spPr>
          <a:xfrm>
            <a:off x="7478492" y="4309226"/>
            <a:ext cx="4615526" cy="2407259"/>
          </a:xfrm>
          <a:prstGeom prst="cloud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  <a:p>
            <a:pPr algn="ctr"/>
            <a:r>
              <a:rPr lang="en-US" dirty="0">
                <a:solidFill>
                  <a:schemeClr val="tx1"/>
                </a:solidFill>
              </a:rPr>
              <a:t>This slide is </a:t>
            </a:r>
            <a:r>
              <a:rPr lang="en-US" u="sng" dirty="0">
                <a:solidFill>
                  <a:schemeClr val="tx1"/>
                </a:solidFill>
              </a:rPr>
              <a:t>only</a:t>
            </a:r>
            <a:r>
              <a:rPr lang="en-US" dirty="0">
                <a:solidFill>
                  <a:schemeClr val="tx1"/>
                </a:solidFill>
              </a:rPr>
              <a:t> for the  presenters showing animation via application or personal PC screen desktop share.</a:t>
            </a:r>
          </a:p>
          <a:p>
            <a:pPr algn="ctr"/>
            <a:r>
              <a:rPr lang="en-US" dirty="0">
                <a:solidFill>
                  <a:schemeClr val="tx1"/>
                </a:solidFill>
              </a:rPr>
              <a:t>Most of us are using File share, preloaded files on Webex</a:t>
            </a:r>
          </a:p>
        </p:txBody>
      </p:sp>
    </p:spTree>
    <p:extLst>
      <p:ext uri="{BB962C8B-B14F-4D97-AF65-F5344CB8AC3E}">
        <p14:creationId xmlns:p14="http://schemas.microsoft.com/office/powerpoint/2010/main" val="16923889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1702</TotalTime>
  <Words>295</Words>
  <Application>Microsoft Office PowerPoint</Application>
  <PresentationFormat>Widescreen</PresentationFormat>
  <Paragraphs>46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Meeting Controls - Participants</vt:lpstr>
      <vt:lpstr>If meeting Controls Bubbles are  not showing on bottom of your screen</vt:lpstr>
      <vt:lpstr>Meeting Controls - Chat</vt:lpstr>
      <vt:lpstr>PowerPoint Presentation</vt:lpstr>
      <vt:lpstr>Meeting Controls – Screen Sharing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Leute, Jennifer E</dc:creator>
  <cp:lastModifiedBy>Haq, Salman</cp:lastModifiedBy>
  <cp:revision>31</cp:revision>
  <dcterms:created xsi:type="dcterms:W3CDTF">2020-08-24T20:00:22Z</dcterms:created>
  <dcterms:modified xsi:type="dcterms:W3CDTF">2020-08-28T02:42:00Z</dcterms:modified>
</cp:coreProperties>
</file>